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86" r:id="rId2"/>
    <p:sldMasterId id="2147483699" r:id="rId3"/>
    <p:sldMasterId id="2147483673" r:id="rId4"/>
  </p:sldMasterIdLst>
  <p:notesMasterIdLst>
    <p:notesMasterId r:id="rId45"/>
  </p:notesMasterIdLst>
  <p:sldIdLst>
    <p:sldId id="256" r:id="rId5"/>
    <p:sldId id="258" r:id="rId6"/>
    <p:sldId id="286" r:id="rId7"/>
    <p:sldId id="260" r:id="rId8"/>
    <p:sldId id="289" r:id="rId9"/>
    <p:sldId id="291" r:id="rId10"/>
    <p:sldId id="302" r:id="rId11"/>
    <p:sldId id="287" r:id="rId12"/>
    <p:sldId id="288" r:id="rId13"/>
    <p:sldId id="264" r:id="rId14"/>
    <p:sldId id="278" r:id="rId15"/>
    <p:sldId id="279" r:id="rId16"/>
    <p:sldId id="281" r:id="rId17"/>
    <p:sldId id="282" r:id="rId18"/>
    <p:sldId id="269" r:id="rId19"/>
    <p:sldId id="276" r:id="rId20"/>
    <p:sldId id="277" r:id="rId21"/>
    <p:sldId id="280" r:id="rId22"/>
    <p:sldId id="275" r:id="rId23"/>
    <p:sldId id="283" r:id="rId24"/>
    <p:sldId id="284" r:id="rId25"/>
    <p:sldId id="268" r:id="rId26"/>
    <p:sldId id="271" r:id="rId27"/>
    <p:sldId id="285" r:id="rId28"/>
    <p:sldId id="272" r:id="rId29"/>
    <p:sldId id="292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3" r:id="rId38"/>
    <p:sldId id="304" r:id="rId39"/>
    <p:sldId id="305" r:id="rId40"/>
    <p:sldId id="306" r:id="rId41"/>
    <p:sldId id="307" r:id="rId42"/>
    <p:sldId id="293" r:id="rId43"/>
    <p:sldId id="294" r:id="rId44"/>
  </p:sldIdLst>
  <p:sldSz cx="9144000" cy="6858000" type="screen4x3"/>
  <p:notesSz cx="6562725" cy="86868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35" autoAdjust="0"/>
  </p:normalViewPr>
  <p:slideViewPr>
    <p:cSldViewPr snapToObjects="1">
      <p:cViewPr varScale="1">
        <p:scale>
          <a:sx n="83" d="100"/>
          <a:sy n="83" d="100"/>
        </p:scale>
        <p:origin x="12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717925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256D414-7711-4AD2-BDD3-72371CE1F408}" type="datetimeFigureOut">
              <a:rPr lang="pl-PL"/>
              <a:pPr>
                <a:defRPr/>
              </a:pPr>
              <a:t>2012-12-11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55638" y="4125913"/>
            <a:ext cx="5251450" cy="391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717925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63408094-5928-4784-98C7-23C7E242055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00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408094-5928-4784-98C7-23C7E242055E}" type="slidenum">
              <a:rPr lang="pl-PL" smtClean="0"/>
              <a:pPr>
                <a:defRPr/>
              </a:pPr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180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564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Rozpoczynamy</a:t>
            </a:r>
            <a:r>
              <a:rPr lang="pl-PL" baseline="0" dirty="0" smtClean="0"/>
              <a:t> pracę z interfejsem graficznym.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408094-5928-4784-98C7-23C7E242055E}" type="slidenum">
              <a:rPr lang="pl-PL" smtClean="0"/>
              <a:pPr>
                <a:defRPr/>
              </a:pPr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615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1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864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l-PL" dirty="0" smtClean="0"/>
              <a:t>Opis środowiska,</a:t>
            </a:r>
            <a:r>
              <a:rPr lang="pl-PL" baseline="0" dirty="0" smtClean="0"/>
              <a:t> nie wiemy dokładnie po co to jest (w tej postaci).</a:t>
            </a:r>
          </a:p>
          <a:p>
            <a:pPr>
              <a:spcBef>
                <a:spcPct val="0"/>
              </a:spcBef>
            </a:pPr>
            <a:r>
              <a:rPr lang="pl-PL" baseline="0" dirty="0" err="1" smtClean="0"/>
              <a:t>Wiecej</a:t>
            </a:r>
            <a:r>
              <a:rPr lang="pl-PL" baseline="0" dirty="0" smtClean="0"/>
              <a:t> obrazków jak to ma wyglądać i co robić. Formularze są tu bez wizualizacji. </a:t>
            </a: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883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408094-5928-4784-98C7-23C7E242055E}" type="slidenum">
              <a:rPr lang="pl-PL" smtClean="0"/>
              <a:pPr>
                <a:defRPr/>
              </a:pPr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0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102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65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343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l-PL" dirty="0" smtClean="0"/>
          </a:p>
        </p:txBody>
      </p:sp>
      <p:sp>
        <p:nvSpPr>
          <p:cNvPr id="3379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DA3826-9F63-454D-9DC9-26B5A38A064B}" type="slidenum">
              <a:rPr lang="pl-PL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550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sek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2425"/>
            <a:ext cx="1655763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55763" y="1628775"/>
            <a:ext cx="7524750" cy="5229225"/>
          </a:xfrm>
          <a:prstGeom prst="rect">
            <a:avLst/>
          </a:prstGeom>
          <a:solidFill>
            <a:srgbClr val="A7190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l-PL"/>
          </a:p>
        </p:txBody>
      </p:sp>
      <p:pic>
        <p:nvPicPr>
          <p:cNvPr id="6" name="Picture 16" descr="logo pl duz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463"/>
            <a:ext cx="7742238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73250" y="2130425"/>
            <a:ext cx="7089775" cy="2019300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73250" y="5697538"/>
            <a:ext cx="7089775" cy="900112"/>
          </a:xfrm>
        </p:spPr>
        <p:txBody>
          <a:bodyPr anchor="b"/>
          <a:lstStyle>
            <a:lvl1pPr marL="0" indent="0" algn="ctr">
              <a:buFontTx/>
              <a:buNone/>
              <a:defRPr sz="2000">
                <a:solidFill>
                  <a:srgbClr val="FFD3A1"/>
                </a:solidFill>
              </a:defRPr>
            </a:lvl1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31025" y="630238"/>
            <a:ext cx="2105025" cy="611187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11188" y="630238"/>
            <a:ext cx="6167437" cy="61118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2610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901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54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4903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481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2948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484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373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72287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2E89-E655-4CDB-BF6F-79DE98B93DAC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9747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99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79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2013-A965-4E6A-8A84-3DCDDC7C95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680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3599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1287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8120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9151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6717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887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>
    <p:randomBa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8278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6564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769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4821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79607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1712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14495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42812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0096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884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11188" y="1881188"/>
            <a:ext cx="4135437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899025" y="1881188"/>
            <a:ext cx="4137025" cy="4860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91384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64768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32894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7544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4587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2749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6256" y="6356350"/>
            <a:ext cx="2057400" cy="365125"/>
          </a:xfrm>
        </p:spPr>
        <p:txBody>
          <a:bodyPr/>
          <a:lstStyle/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186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72287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2E89-E655-4CDB-BF6F-79DE98B93DAC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72287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2E89-E655-4CDB-BF6F-79DE98B93DAC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503238" y="481013"/>
            <a:ext cx="8640762" cy="1292225"/>
          </a:xfrm>
          <a:prstGeom prst="rect">
            <a:avLst/>
          </a:prstGeom>
          <a:solidFill>
            <a:srgbClr val="A7190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l-PL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 flipH="1">
            <a:off x="0" y="1773238"/>
            <a:ext cx="503238" cy="5084762"/>
          </a:xfrm>
          <a:prstGeom prst="rect">
            <a:avLst/>
          </a:prstGeom>
          <a:solidFill>
            <a:srgbClr val="A7190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l-PL"/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630238"/>
            <a:ext cx="8424862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 wzorca tytułu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881188"/>
            <a:ext cx="8424862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</a:p>
        </p:txBody>
      </p:sp>
      <p:pic>
        <p:nvPicPr>
          <p:cNvPr id="1030" name="Picture 18" descr="logo pl mal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588" y="-19050"/>
            <a:ext cx="23415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72287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2E89-E655-4CDB-BF6F-79DE98B93DAC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Bar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12013-A965-4E6A-8A84-3DCDDC7C95C1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749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8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6F3EE-E664-4796-985D-96DF0543348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188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5BBAB-E9A9-4BBC-9035-9AAD5A27CD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174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.doc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4000" dirty="0" smtClean="0"/>
              <a:t>Samodzielny interfejs graficzny SSDL</a:t>
            </a:r>
            <a:br>
              <a:rPr lang="pl-PL" sz="4000" dirty="0" smtClean="0"/>
            </a:br>
            <a:r>
              <a:rPr lang="pl-PL" sz="4000" dirty="0" smtClean="0"/>
              <a:t>Zespołowe przedsięwzięcie inżynierskie</a:t>
            </a:r>
            <a:endParaRPr lang="pl-PL" sz="2400" dirty="0" smtClean="0"/>
          </a:p>
        </p:txBody>
      </p:sp>
      <p:sp>
        <p:nvSpPr>
          <p:cNvPr id="4" name="Podtytuł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err="1" smtClean="0"/>
              <a:t>Dorota</a:t>
            </a:r>
            <a:r>
              <a:rPr lang="en-US" dirty="0" smtClean="0"/>
              <a:t> </a:t>
            </a:r>
            <a:r>
              <a:rPr lang="en-US" dirty="0" err="1" smtClean="0"/>
              <a:t>Kawalec</a:t>
            </a:r>
            <a:r>
              <a:rPr lang="en-US" dirty="0" smtClean="0"/>
              <a:t>, </a:t>
            </a:r>
            <a:r>
              <a:rPr lang="en-US" dirty="0" err="1" smtClean="0"/>
              <a:t>Błażej</a:t>
            </a:r>
            <a:r>
              <a:rPr lang="en-US" dirty="0" smtClean="0"/>
              <a:t> </a:t>
            </a:r>
            <a:r>
              <a:rPr lang="en-US" dirty="0" err="1" smtClean="0"/>
              <a:t>Wolańczyk</a:t>
            </a:r>
            <a:r>
              <a:rPr lang="en-US" dirty="0" smtClean="0"/>
              <a:t>, </a:t>
            </a:r>
            <a:r>
              <a:rPr lang="en-US" dirty="0" err="1" smtClean="0"/>
              <a:t>Jacek</a:t>
            </a:r>
            <a:r>
              <a:rPr lang="en-US" dirty="0" smtClean="0"/>
              <a:t> </a:t>
            </a:r>
            <a:r>
              <a:rPr lang="en-US" dirty="0" err="1" smtClean="0"/>
              <a:t>Kowalczyk</a:t>
            </a:r>
            <a:r>
              <a:rPr lang="en-US" dirty="0" smtClean="0"/>
              <a:t>, </a:t>
            </a:r>
            <a:endParaRPr lang="pl-PL" dirty="0" smtClean="0"/>
          </a:p>
          <a:p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 err="1" smtClean="0"/>
              <a:t>Kopryk</a:t>
            </a:r>
            <a:r>
              <a:rPr lang="en-US" dirty="0" smtClean="0"/>
              <a:t>, Mateusz </a:t>
            </a:r>
            <a:r>
              <a:rPr lang="en-US" dirty="0" err="1" smtClean="0"/>
              <a:t>Brząkała</a:t>
            </a:r>
            <a:endParaRPr lang="pl-PL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Architektura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Oparcie na MVC</a:t>
            </a:r>
          </a:p>
          <a:p>
            <a:r>
              <a:rPr lang="pl-PL" dirty="0" smtClean="0"/>
              <a:t>Silnik w PHP</a:t>
            </a:r>
          </a:p>
          <a:p>
            <a:r>
              <a:rPr lang="pl-PL" dirty="0" smtClean="0"/>
              <a:t>Wtyczki</a:t>
            </a:r>
          </a:p>
          <a:p>
            <a:r>
              <a:rPr lang="pl-PL" dirty="0" smtClean="0"/>
              <a:t>Zdarzenia przeglądarki obsługiwane za pomocą </a:t>
            </a:r>
            <a:r>
              <a:rPr lang="pl-PL" dirty="0" err="1" smtClean="0"/>
              <a:t>javascript</a:t>
            </a:r>
            <a:endParaRPr lang="pl-PL" dirty="0" smtClean="0"/>
          </a:p>
          <a:p>
            <a:r>
              <a:rPr lang="pl-PL" dirty="0" smtClean="0"/>
              <a:t>Paradygmat programowania opartego o zdarzenia (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/>
              <a:t>Driven</a:t>
            </a:r>
            <a:r>
              <a:rPr lang="pl-PL" dirty="0" smtClean="0"/>
              <a:t> </a:t>
            </a:r>
            <a:r>
              <a:rPr lang="pl-PL" dirty="0" err="1" smtClean="0"/>
              <a:t>JavaScript</a:t>
            </a:r>
            <a:r>
              <a:rPr lang="pl-PL" dirty="0" smtClean="0"/>
              <a:t>)</a:t>
            </a:r>
          </a:p>
          <a:p>
            <a:pPr>
              <a:buNone/>
            </a:pPr>
            <a:endParaRPr lang="pl-P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10</a:t>
            </a:fld>
            <a:endParaRPr lang="pl-PL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Budowa aplikacji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 smtClean="0"/>
              <a:t>Aplikacje jest zbudowana z modułów wykonujących konkretne funkcje</a:t>
            </a:r>
          </a:p>
          <a:p>
            <a:r>
              <a:rPr lang="pl-PL" sz="2800" dirty="0" smtClean="0"/>
              <a:t>Moduły są składane w większą całość (silnik dla konkretnego przypadku użycia) przez kompilator silnika na podstawie plików konfiguracyjnych</a:t>
            </a:r>
          </a:p>
          <a:p>
            <a:r>
              <a:rPr lang="pl-PL" sz="2800" dirty="0" smtClean="0"/>
              <a:t>Składanie jest wykonywane w technologii </a:t>
            </a:r>
            <a:r>
              <a:rPr lang="pl-PL" sz="2800" dirty="0" err="1" smtClean="0"/>
              <a:t>php</a:t>
            </a:r>
            <a:r>
              <a:rPr lang="pl-PL" sz="2800" dirty="0" smtClean="0"/>
              <a:t>, sam silnik natomiast działa w technologii </a:t>
            </a:r>
            <a:r>
              <a:rPr lang="pl-PL" sz="2800" dirty="0" err="1" smtClean="0"/>
              <a:t>javascript</a:t>
            </a:r>
            <a:r>
              <a:rPr lang="pl-PL" sz="2800" dirty="0" smtClean="0"/>
              <a:t> z wykorzystaniem arkuszy </a:t>
            </a:r>
            <a:r>
              <a:rPr lang="pl-PL" sz="2800" dirty="0" err="1" smtClean="0"/>
              <a:t>css</a:t>
            </a:r>
            <a:r>
              <a:rPr lang="pl-PL" sz="2800" dirty="0" smtClean="0"/>
              <a:t> oraz </a:t>
            </a:r>
            <a:r>
              <a:rPr lang="pl-PL" sz="2800" dirty="0" err="1" smtClean="0"/>
              <a:t>html</a:t>
            </a:r>
            <a:r>
              <a:rPr lang="pl-PL" sz="2800" dirty="0" smtClean="0"/>
              <a:t> 5 i </a:t>
            </a:r>
            <a:r>
              <a:rPr lang="pl-PL" sz="2800" dirty="0" err="1" smtClean="0"/>
              <a:t>jQuery</a:t>
            </a:r>
            <a:r>
              <a:rPr lang="pl-PL" sz="2800" dirty="0" smtClean="0"/>
              <a:t> oraz </a:t>
            </a:r>
            <a:r>
              <a:rPr lang="pl-PL" sz="2800" dirty="0" err="1" smtClean="0"/>
              <a:t>backendowego</a:t>
            </a:r>
            <a:r>
              <a:rPr lang="pl-PL" sz="2800" dirty="0" smtClean="0"/>
              <a:t> wsparcia </a:t>
            </a:r>
            <a:r>
              <a:rPr lang="pl-PL" sz="2800" dirty="0" err="1" smtClean="0"/>
              <a:t>php</a:t>
            </a:r>
            <a:endParaRPr lang="pl-P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11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Budowa aplikacji</a:t>
            </a:r>
          </a:p>
        </p:txBody>
      </p:sp>
      <p:pic>
        <p:nvPicPr>
          <p:cNvPr id="6" name="Symbol zastępczy zawartości 5" descr="SSDL_SIG_small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68277" y="1881188"/>
            <a:ext cx="7110684" cy="486092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12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Inicjalizacja silnika</a:t>
            </a:r>
          </a:p>
        </p:txBody>
      </p:sp>
      <p:pic>
        <p:nvPicPr>
          <p:cNvPr id="7" name="Symbol zastępczy zawartości 6" descr="Inicjalizacja silnika_small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703184" y="2002870"/>
            <a:ext cx="3829256" cy="4860925"/>
          </a:xfrm>
        </p:spPr>
      </p:pic>
      <p:sp>
        <p:nvSpPr>
          <p:cNvPr id="5" name="Prostokąt 4"/>
          <p:cNvSpPr/>
          <p:nvPr/>
        </p:nvSpPr>
        <p:spPr>
          <a:xfrm>
            <a:off x="611188" y="2002870"/>
            <a:ext cx="40919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2400" dirty="0" smtClean="0"/>
              <a:t> Elementy silnika inicjalizowane są </a:t>
            </a:r>
            <a:br>
              <a:rPr lang="pl-PL" sz="2400" dirty="0" smtClean="0"/>
            </a:br>
            <a:r>
              <a:rPr lang="pl-PL" sz="2400" dirty="0" smtClean="0"/>
              <a:t>w strategicznej kolejności, co pozwala na działanie aplikacji na różnych przeglądarkach.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Po wymuszeniu standardów i załadowaniu kluczowych elementów aplikacji ładowany jest moduł zdarzeń, co jest kluczowym elementem aplikacji</a:t>
            </a:r>
            <a:endParaRPr lang="pl-PL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13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Obsługa zdarzeń</a:t>
            </a:r>
          </a:p>
        </p:txBody>
      </p:sp>
      <p:pic>
        <p:nvPicPr>
          <p:cNvPr id="6" name="Symbol zastępczy zawartości 5" descr="Event Driven JS in SIGMA_small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192713" y="2311400"/>
            <a:ext cx="3590925" cy="4000500"/>
          </a:xfrm>
        </p:spPr>
      </p:pic>
      <p:sp>
        <p:nvSpPr>
          <p:cNvPr id="5" name="Prostokąt 4"/>
          <p:cNvSpPr/>
          <p:nvPr/>
        </p:nvSpPr>
        <p:spPr>
          <a:xfrm>
            <a:off x="611188" y="191683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dirty="0" smtClean="0"/>
              <a:t> </a:t>
            </a:r>
            <a:r>
              <a:rPr lang="pl-PL" sz="2400" dirty="0" smtClean="0"/>
              <a:t>Po inicjalizacji silnika uruchamiany jest łańcuch zdarzeń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 Łańcuch zdarzeń wykonuje się aż do pełnego załadowania aplikacji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/>
              <a:t> Następnie oczekuje się na zdarzenia wywołane przez użytkownika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14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EventManager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Kluczowy moduł aplikacji</a:t>
            </a:r>
          </a:p>
          <a:p>
            <a:r>
              <a:rPr lang="pl-PL" dirty="0" smtClean="0"/>
              <a:t>Steruje zdarzeniami</a:t>
            </a:r>
          </a:p>
          <a:p>
            <a:r>
              <a:rPr lang="pl-PL" dirty="0" smtClean="0"/>
              <a:t>Zdarzenia wewnętrzne aplikacji</a:t>
            </a:r>
          </a:p>
          <a:p>
            <a:r>
              <a:rPr lang="pl-PL" dirty="0" smtClean="0"/>
              <a:t>Ułatwia dodawanie nowych modułów bez ingerencji w już istniejące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15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Zdarzenia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dirty="0" err="1" smtClean="0"/>
              <a:t>Opisu</a:t>
            </a:r>
            <a:r>
              <a:rPr lang="en-US" dirty="0" smtClean="0"/>
              <a:t> </a:t>
            </a:r>
            <a:r>
              <a:rPr lang="en-US" dirty="0" err="1" smtClean="0"/>
              <a:t>przepływu</a:t>
            </a:r>
            <a:r>
              <a:rPr lang="en-US" dirty="0" smtClean="0"/>
              <a:t> </a:t>
            </a:r>
            <a:r>
              <a:rPr lang="en-US" dirty="0" err="1" smtClean="0"/>
              <a:t>danych</a:t>
            </a:r>
            <a:r>
              <a:rPr lang="en-US" dirty="0" smtClean="0"/>
              <a:t> </a:t>
            </a:r>
            <a:r>
              <a:rPr lang="en-US" dirty="0" err="1" smtClean="0"/>
              <a:t>między</a:t>
            </a:r>
            <a:r>
              <a:rPr lang="en-US" dirty="0" smtClean="0"/>
              <a:t> </a:t>
            </a:r>
            <a:r>
              <a:rPr lang="en-US" dirty="0" err="1" smtClean="0"/>
              <a:t>zdarzeniami</a:t>
            </a:r>
            <a:r>
              <a:rPr lang="en-US" dirty="0" smtClean="0"/>
              <a:t> </a:t>
            </a:r>
            <a:r>
              <a:rPr lang="en-US" dirty="0" err="1" smtClean="0"/>
              <a:t>przyjęto</a:t>
            </a:r>
            <a:r>
              <a:rPr lang="en-US" dirty="0" smtClean="0"/>
              <a:t> </a:t>
            </a:r>
            <a:r>
              <a:rPr lang="en-US" dirty="0" err="1" smtClean="0"/>
              <a:t>następującą</a:t>
            </a:r>
            <a:r>
              <a:rPr lang="en-US" dirty="0" smtClean="0"/>
              <a:t> </a:t>
            </a:r>
            <a:r>
              <a:rPr lang="en-US" dirty="0" err="1" smtClean="0"/>
              <a:t>konwencję</a:t>
            </a:r>
            <a:r>
              <a:rPr lang="en-US" dirty="0" smtClean="0"/>
              <a:t>:</a:t>
            </a:r>
            <a:endParaRPr lang="pl-PL" dirty="0" smtClean="0"/>
          </a:p>
          <a:p>
            <a:endParaRPr lang="pl-PL" dirty="0"/>
          </a:p>
        </p:txBody>
      </p:sp>
      <p:pic>
        <p:nvPicPr>
          <p:cNvPr id="4" name="Obraz 3" descr="Eventskonwencja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40" y="3797300"/>
            <a:ext cx="5760720" cy="736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16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przykładowego zdarzenia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AddBlankNode</a:t>
            </a:r>
            <a:endParaRPr lang="pl-PL" dirty="0" smtClean="0"/>
          </a:p>
          <a:p>
            <a:r>
              <a:rPr lang="en-US" dirty="0" err="1" smtClean="0"/>
              <a:t>Zdarzenie</a:t>
            </a:r>
            <a:r>
              <a:rPr lang="en-US" dirty="0" smtClean="0"/>
              <a:t> </a:t>
            </a:r>
            <a:r>
              <a:rPr lang="en-US" dirty="0" err="1" smtClean="0"/>
              <a:t>obsługiwane</a:t>
            </a:r>
            <a:r>
              <a:rPr lang="en-US" dirty="0" smtClean="0"/>
              <a:t> </a:t>
            </a:r>
            <a:r>
              <a:rPr lang="en-US" dirty="0" err="1" smtClean="0"/>
              <a:t>rzez</a:t>
            </a:r>
            <a:r>
              <a:rPr lang="en-US" dirty="0" smtClean="0"/>
              <a:t> </a:t>
            </a:r>
            <a:r>
              <a:rPr lang="en-US" dirty="0" err="1" smtClean="0"/>
              <a:t>moduł</a:t>
            </a:r>
            <a:r>
              <a:rPr lang="en-US" dirty="0" smtClean="0"/>
              <a:t> “</a:t>
            </a:r>
            <a:r>
              <a:rPr lang="en-US" dirty="0" err="1" smtClean="0"/>
              <a:t>blankNode</a:t>
            </a:r>
            <a:r>
              <a:rPr lang="en-US" dirty="0" smtClean="0"/>
              <a:t>” </a:t>
            </a:r>
            <a:r>
              <a:rPr lang="en-US" dirty="0" err="1" smtClean="0"/>
              <a:t>dodaje</a:t>
            </a:r>
            <a:r>
              <a:rPr lang="en-US" dirty="0" smtClean="0"/>
              <a:t> do </a:t>
            </a:r>
            <a:r>
              <a:rPr lang="en-US" dirty="0" err="1" smtClean="0"/>
              <a:t>grafu</a:t>
            </a:r>
            <a:r>
              <a:rPr lang="en-US" dirty="0" smtClean="0"/>
              <a:t> </a:t>
            </a:r>
            <a:r>
              <a:rPr lang="en-US" dirty="0" err="1" smtClean="0"/>
              <a:t>pusty</a:t>
            </a:r>
            <a:r>
              <a:rPr lang="en-US" dirty="0" smtClean="0"/>
              <a:t> </a:t>
            </a:r>
            <a:r>
              <a:rPr lang="pl-PL" dirty="0" smtClean="0"/>
              <a:t>wierzchołek</a:t>
            </a:r>
          </a:p>
          <a:p>
            <a:endParaRPr lang="pl-PL" dirty="0" smtClean="0"/>
          </a:p>
        </p:txBody>
      </p:sp>
      <p:pic>
        <p:nvPicPr>
          <p:cNvPr id="4" name="Obraz 3" descr="addBlankNode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688" y="5085184"/>
            <a:ext cx="5760720" cy="13157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17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Obsługa zdarzeń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188" y="1988840"/>
            <a:ext cx="8137276" cy="4464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18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Mapa powiązań między zdarzeniami</a:t>
            </a:r>
            <a:endParaRPr lang="pl-PL" dirty="0"/>
          </a:p>
        </p:txBody>
      </p:sp>
      <p:pic>
        <p:nvPicPr>
          <p:cNvPr id="4" name="Symbol zastępczy zawartości 3" descr="all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2060848"/>
            <a:ext cx="7200800" cy="42484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19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 dirty="0" smtClean="0"/>
              <a:t>Założenia projektu</a:t>
            </a:r>
          </a:p>
          <a:p>
            <a:r>
              <a:rPr lang="pl-PL" sz="2800" dirty="0" smtClean="0"/>
              <a:t>Czym są usługi</a:t>
            </a:r>
          </a:p>
          <a:p>
            <a:r>
              <a:rPr lang="pl-PL" sz="2800" dirty="0" smtClean="0"/>
              <a:t>Czym jest SSDL</a:t>
            </a:r>
          </a:p>
          <a:p>
            <a:r>
              <a:rPr lang="pl-PL" sz="2800" dirty="0" smtClean="0"/>
              <a:t>Architektura</a:t>
            </a:r>
          </a:p>
          <a:p>
            <a:r>
              <a:rPr lang="pl-PL" sz="2800" dirty="0" smtClean="0"/>
              <a:t>Zdarzenia</a:t>
            </a:r>
          </a:p>
          <a:p>
            <a:r>
              <a:rPr lang="pl-PL" sz="2800" dirty="0" smtClean="0"/>
              <a:t>Event Driven Programming</a:t>
            </a:r>
          </a:p>
          <a:p>
            <a:r>
              <a:rPr lang="pl-PL" sz="2800" dirty="0" smtClean="0"/>
              <a:t>Modułowość</a:t>
            </a:r>
          </a:p>
          <a:p>
            <a:r>
              <a:rPr lang="pl-PL" sz="2800" dirty="0" smtClean="0"/>
              <a:t>Przypadek użycia</a:t>
            </a:r>
            <a:r>
              <a:rPr lang="pl-PL" sz="2800" smtClean="0"/>
              <a:t>: </a:t>
            </a:r>
            <a:r>
              <a:rPr lang="pl-PL" sz="2800" smtClean="0"/>
              <a:t>stworzenie prostej </a:t>
            </a:r>
            <a:r>
              <a:rPr lang="pl-PL" sz="2800" dirty="0" smtClean="0"/>
              <a:t>usługi złożonej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Konfiguracja aplikacji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Uruchamianie modułów w zależności od potrzeb</a:t>
            </a:r>
          </a:p>
          <a:p>
            <a:r>
              <a:rPr lang="pl-PL" dirty="0" smtClean="0"/>
              <a:t>Pliki konfiguracyjne </a:t>
            </a:r>
            <a:r>
              <a:rPr lang="pl-PL" b="1" dirty="0" err="1" smtClean="0"/>
              <a:t>frontEnd-&gt;configs</a:t>
            </a:r>
            <a:endParaRPr lang="pl-PL" b="1" dirty="0" smtClean="0"/>
          </a:p>
          <a:p>
            <a:r>
              <a:rPr lang="pl-PL" dirty="0" smtClean="0"/>
              <a:t>W celu uruchomienia aplikacji w konfiguracji innej niż domyślna należy wywołać aplikację przekazując w zmiennej </a:t>
            </a:r>
            <a:r>
              <a:rPr lang="pl-PL" dirty="0" err="1" smtClean="0"/>
              <a:t>mode</a:t>
            </a:r>
            <a:r>
              <a:rPr lang="pl-PL" dirty="0" smtClean="0"/>
              <a:t> nazwę konfiguracji np.</a:t>
            </a:r>
          </a:p>
          <a:p>
            <a:r>
              <a:rPr lang="pl-PL" i="1" dirty="0" err="1" smtClean="0"/>
              <a:t>adres-aplikacji.com</a:t>
            </a:r>
            <a:r>
              <a:rPr lang="pl-PL" i="1" dirty="0" smtClean="0"/>
              <a:t>/?</a:t>
            </a:r>
            <a:r>
              <a:rPr lang="pl-PL" i="1" dirty="0" err="1" smtClean="0"/>
              <a:t>mode=bspe</a:t>
            </a:r>
            <a:endParaRPr lang="pl-PL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20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Plik konfiguracyjny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system-libraries</a:t>
            </a:r>
            <a:r>
              <a:rPr lang="pl-PL" sz="1000" dirty="0" smtClean="0"/>
              <a:t>------------------------------------------------------------------------------&gt;&gt;&gt;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libraries</a:t>
            </a:r>
            <a:r>
              <a:rPr lang="pl-PL" sz="1000" dirty="0" smtClean="0"/>
              <a:t>/</a:t>
            </a:r>
            <a:r>
              <a:rPr lang="pl-PL" sz="1000" dirty="0" err="1" smtClean="0"/>
              <a:t>extension.js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libraries</a:t>
            </a:r>
            <a:r>
              <a:rPr lang="pl-PL" sz="1000" dirty="0" smtClean="0"/>
              <a:t>/</a:t>
            </a:r>
            <a:r>
              <a:rPr lang="pl-PL" sz="1000" dirty="0" err="1" smtClean="0"/>
              <a:t>support.js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libraries</a:t>
            </a:r>
            <a:r>
              <a:rPr lang="pl-PL" sz="1000" dirty="0" smtClean="0"/>
              <a:t>/</a:t>
            </a:r>
            <a:r>
              <a:rPr lang="pl-PL" sz="1000" dirty="0" err="1" smtClean="0"/>
              <a:t>raphael.js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system-settings</a:t>
            </a:r>
            <a:r>
              <a:rPr lang="pl-PL" sz="1000" dirty="0" smtClean="0"/>
              <a:t>-------------------------------------------------------------------------------&gt;&gt;&gt;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settings</a:t>
            </a:r>
            <a:r>
              <a:rPr lang="pl-PL" sz="1000" dirty="0" smtClean="0"/>
              <a:t>/</a:t>
            </a:r>
            <a:r>
              <a:rPr lang="pl-PL" sz="1000" dirty="0" err="1" smtClean="0"/>
              <a:t>main.js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settings</a:t>
            </a:r>
            <a:r>
              <a:rPr lang="pl-PL" sz="1000" dirty="0" smtClean="0"/>
              <a:t>/</a:t>
            </a:r>
            <a:r>
              <a:rPr lang="pl-PL" sz="1000" dirty="0" err="1" smtClean="0"/>
              <a:t>CxSE.js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settings</a:t>
            </a:r>
            <a:r>
              <a:rPr lang="pl-PL" sz="1000" dirty="0" smtClean="0"/>
              <a:t>/</a:t>
            </a:r>
            <a:r>
              <a:rPr lang="pl-PL" sz="1000" dirty="0" err="1" smtClean="0"/>
              <a:t>viewSettings.js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settings</a:t>
            </a:r>
            <a:r>
              <a:rPr lang="pl-PL" sz="1000" dirty="0" smtClean="0"/>
              <a:t>/</a:t>
            </a:r>
            <a:r>
              <a:rPr lang="pl-PL" sz="1000" dirty="0" err="1" smtClean="0"/>
              <a:t>meetTheJsons.js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settings</a:t>
            </a:r>
            <a:r>
              <a:rPr lang="pl-PL" sz="1000" dirty="0" smtClean="0"/>
              <a:t>/</a:t>
            </a:r>
            <a:r>
              <a:rPr lang="pl-PL" sz="1000" dirty="0" err="1" smtClean="0"/>
              <a:t>historySettings.js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key-modules</a:t>
            </a:r>
            <a:r>
              <a:rPr lang="pl-PL" sz="1000" dirty="0" smtClean="0"/>
              <a:t>-----------------------------------------------------------------------------------&gt;&gt;&gt;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eventMenager.js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shortcut.js</a:t>
            </a:r>
            <a:endParaRPr lang="pl-PL" sz="1000" dirty="0" smtClean="0"/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specialEvents.js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high-priority-modules</a:t>
            </a:r>
            <a:r>
              <a:rPr lang="pl-PL" sz="1000" dirty="0" smtClean="0"/>
              <a:t>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viewResizer.js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standard-modules</a:t>
            </a:r>
            <a:r>
              <a:rPr lang="pl-PL" sz="1000" dirty="0" smtClean="0"/>
              <a:t>------------------------------------------------------------------------------&gt;&gt;&gt;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deleter.js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…</a:t>
            </a:r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atomicrepo.js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actions</a:t>
            </a:r>
            <a:r>
              <a:rPr lang="pl-PL" sz="1000" dirty="0" smtClean="0"/>
              <a:t>---------------------------------------------------------------------------------------&gt;&gt;&gt;</a:t>
            </a:r>
          </a:p>
          <a:p>
            <a:pPr>
              <a:buNone/>
            </a:pPr>
            <a:r>
              <a:rPr lang="pl-PL" sz="1000" dirty="0" err="1" smtClean="0"/>
              <a:t>modules</a:t>
            </a:r>
            <a:r>
              <a:rPr lang="pl-PL" sz="1000" dirty="0" smtClean="0"/>
              <a:t>/</a:t>
            </a:r>
            <a:r>
              <a:rPr lang="pl-PL" sz="1000" dirty="0" err="1" smtClean="0"/>
              <a:t>init.js</a:t>
            </a:r>
            <a:endParaRPr lang="pl-PL" sz="1000" dirty="0" smtClean="0"/>
          </a:p>
          <a:p>
            <a:pPr>
              <a:buNone/>
            </a:pPr>
            <a:r>
              <a:rPr lang="pl-PL" sz="1000" dirty="0" smtClean="0"/>
              <a:t>//</a:t>
            </a:r>
            <a:r>
              <a:rPr lang="pl-PL" sz="1000" dirty="0" err="1" smtClean="0"/>
              <a:t>end-of-configurable-content</a:t>
            </a:r>
            <a:r>
              <a:rPr lang="pl-PL" sz="1000" dirty="0" smtClean="0"/>
              <a:t>-------------------------------------------------------------------&gt;&gt;&gt;</a:t>
            </a:r>
            <a:endParaRPr lang="pl-PL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21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Moduły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numCol="2"/>
          <a:lstStyle/>
          <a:p>
            <a:pPr>
              <a:buNone/>
            </a:pPr>
            <a:r>
              <a:rPr lang="pl-PL" sz="2000" b="1" dirty="0" smtClean="0"/>
              <a:t>Wizualizacja:</a:t>
            </a:r>
          </a:p>
          <a:p>
            <a:pPr>
              <a:buFontTx/>
              <a:buChar char="-"/>
            </a:pPr>
            <a:r>
              <a:rPr lang="pl-PL" sz="2000" dirty="0" err="1" smtClean="0"/>
              <a:t>arrow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blankNode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contextMenu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Deleter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formGenerator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smtClean="0"/>
              <a:t>Logger2</a:t>
            </a:r>
          </a:p>
          <a:p>
            <a:pPr>
              <a:buFontTx/>
              <a:buChar char="-"/>
            </a:pPr>
            <a:r>
              <a:rPr lang="pl-PL" sz="2000" dirty="0" err="1" smtClean="0"/>
              <a:t>mainMenu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nodeVisualizer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Resizer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selectorRectangle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Tooltiper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viewInit</a:t>
            </a:r>
            <a:endParaRPr lang="pl-PL" sz="2000" dirty="0" smtClean="0"/>
          </a:p>
          <a:p>
            <a:pPr>
              <a:buNone/>
            </a:pPr>
            <a:r>
              <a:rPr lang="pl-PL" sz="2000" b="1" dirty="0" smtClean="0"/>
              <a:t>Dane:</a:t>
            </a:r>
          </a:p>
          <a:p>
            <a:pPr>
              <a:buFontTx/>
              <a:buChar char="-"/>
            </a:pPr>
            <a:r>
              <a:rPr lang="pl-PL" sz="2000" dirty="0" err="1" smtClean="0"/>
              <a:t>Deparser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Deployer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externalInterface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Init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inputConverter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Validator</a:t>
            </a:r>
            <a:endParaRPr lang="pl-PL" sz="2000" dirty="0" smtClean="0"/>
          </a:p>
          <a:p>
            <a:pPr>
              <a:buNone/>
            </a:pPr>
            <a:r>
              <a:rPr lang="pl-PL" sz="2000" b="1" dirty="0" smtClean="0"/>
              <a:t>Zdarzenia:</a:t>
            </a:r>
          </a:p>
          <a:p>
            <a:pPr>
              <a:buNone/>
            </a:pPr>
            <a:r>
              <a:rPr lang="pl-PL" sz="2000" dirty="0" smtClean="0"/>
              <a:t>- 	</a:t>
            </a:r>
            <a:r>
              <a:rPr lang="pl-PL" sz="2000" dirty="0" err="1" smtClean="0"/>
              <a:t>eventManager</a:t>
            </a:r>
            <a:endParaRPr lang="pl-PL" sz="2000" b="1" dirty="0" smtClean="0"/>
          </a:p>
          <a:p>
            <a:pPr>
              <a:buFontTx/>
              <a:buChar char="-"/>
            </a:pPr>
            <a:r>
              <a:rPr lang="pl-PL" sz="2000" dirty="0" err="1" smtClean="0"/>
              <a:t>Shortcut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specialEvents</a:t>
            </a:r>
            <a:endParaRPr lang="pl-PL" sz="2000" dirty="0" smtClean="0"/>
          </a:p>
          <a:p>
            <a:pPr>
              <a:buFontTx/>
              <a:buChar char="-"/>
            </a:pPr>
            <a:r>
              <a:rPr lang="pl-PL" sz="2000" dirty="0" err="1" smtClean="0"/>
              <a:t>ssdlParser</a:t>
            </a:r>
            <a:endParaRPr lang="pl-PL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22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Przykładowy moduł: historia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Zapamiętuje zmiany dokonane przez użytkownika</a:t>
            </a:r>
          </a:p>
          <a:p>
            <a:r>
              <a:rPr lang="pl-PL" dirty="0" smtClean="0"/>
              <a:t>Umożliwia cofnięcie i powtórzenie zmian</a:t>
            </a:r>
          </a:p>
          <a:p>
            <a:r>
              <a:rPr lang="pl-PL" dirty="0" smtClean="0"/>
              <a:t>Operuje na własnych danych:</a:t>
            </a:r>
          </a:p>
          <a:p>
            <a:r>
              <a:rPr lang="pl-PL" dirty="0" smtClean="0"/>
              <a:t>From- dane przed zmianą</a:t>
            </a:r>
            <a:br>
              <a:rPr lang="pl-PL" dirty="0" smtClean="0"/>
            </a:br>
            <a:r>
              <a:rPr lang="pl-PL" dirty="0" smtClean="0"/>
              <a:t>To – dane po zmianie</a:t>
            </a:r>
            <a:br>
              <a:rPr lang="pl-PL" dirty="0" smtClean="0"/>
            </a:br>
            <a:r>
              <a:rPr lang="pl-PL" dirty="0" smtClean="0"/>
              <a:t>Type – typ zmiany</a:t>
            </a:r>
          </a:p>
          <a:p>
            <a:endParaRPr lang="pl-PL" dirty="0" smtClean="0"/>
          </a:p>
        </p:txBody>
      </p:sp>
      <p:pic>
        <p:nvPicPr>
          <p:cNvPr id="4" name="Obraz 3" descr="change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60" y="4293096"/>
            <a:ext cx="2667000" cy="18566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23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Komunikacja z innymi modułami</a:t>
            </a:r>
            <a:endParaRPr lang="pl-PL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1188" y="1881188"/>
          <a:ext cx="7041214" cy="37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kument" r:id="rId4" imgW="5902889" imgH="3168726" progId="Word.Document.12">
                  <p:embed/>
                </p:oleObj>
              </mc:Choice>
              <mc:Fallback>
                <p:oleObj name="Dokument" r:id="rId4" imgW="5902889" imgH="3168726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881188"/>
                        <a:ext cx="7041214" cy="3780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24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Przykładowy moduł: historia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1881188"/>
            <a:ext cx="8424862" cy="4860925"/>
          </a:xfrm>
        </p:spPr>
        <p:txBody>
          <a:bodyPr/>
          <a:lstStyle/>
          <a:p>
            <a:r>
              <a:rPr lang="pl-PL" dirty="0" smtClean="0"/>
              <a:t>Sposób działania modułu:</a:t>
            </a:r>
          </a:p>
          <a:p>
            <a:r>
              <a:rPr lang="pl-PL" dirty="0" smtClean="0"/>
              <a:t>Cofnięcie zmiany</a:t>
            </a:r>
          </a:p>
          <a:p>
            <a:endParaRPr lang="pl-PL" dirty="0"/>
          </a:p>
        </p:txBody>
      </p:sp>
      <p:pic>
        <p:nvPicPr>
          <p:cNvPr id="4" name="Obraz 3" descr="ctrlz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24" y="3244334"/>
            <a:ext cx="5760720" cy="28333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25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Przykładowy przypadek użycia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Budowa usługi złożonej od podstaw</a:t>
            </a:r>
          </a:p>
          <a:p>
            <a:r>
              <a:rPr lang="pl-PL" dirty="0" smtClean="0"/>
              <a:t>Przykład oparty jest na podstawowych działaniach matematycznych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26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Dodanie wierzchołków start i end</a:t>
            </a:r>
            <a:endParaRPr lang="pl-P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819030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Dodanie wyjść do wierzchołka start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276546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 wierzchołku start pojawiły się 2 wyjścia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241569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Założenia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Uniezależnienie interfejsu od systemu</a:t>
            </a:r>
          </a:p>
          <a:p>
            <a:r>
              <a:rPr lang="pl-PL" dirty="0" smtClean="0"/>
              <a:t>Operacje na usługach</a:t>
            </a:r>
          </a:p>
          <a:p>
            <a:pPr lvl="1"/>
            <a:r>
              <a:rPr lang="pl-PL" dirty="0" smtClean="0"/>
              <a:t>Przeglądanie</a:t>
            </a:r>
          </a:p>
          <a:p>
            <a:pPr lvl="1"/>
            <a:r>
              <a:rPr lang="pl-PL" dirty="0" smtClean="0"/>
              <a:t>Dodawanie</a:t>
            </a:r>
          </a:p>
          <a:p>
            <a:pPr lvl="1"/>
            <a:r>
              <a:rPr lang="pl-PL" dirty="0" smtClean="0"/>
              <a:t>Modyfikacja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Dodanie usług z repozytorium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42699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Dodanie funkcjonalności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4525526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Edycja wierzchołków funkcjonalności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733436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 smtClean="0"/>
              <a:t>Powiązanie wierzchołków w przepływie danych. Podgląd wyjśćia usługi.</a:t>
            </a:r>
            <a:endParaRPr lang="pl-PL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8992787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Powiązanie wierzchołków w przepływie danych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267240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Edycja przepływu kontroli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373093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Automatyczne rozmieszczenie grafu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145485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Eksport grafu do pliku XML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0" y="1881188"/>
            <a:ext cx="8295978" cy="4860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850346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Wynikowy </a:t>
            </a:r>
            <a:r>
              <a:rPr lang="pl-PL" smtClean="0"/>
              <a:t>plik SSDL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170434"/>
            <a:ext cx="8424862" cy="42824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1575945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Przepływ alternatywny</a:t>
            </a:r>
            <a:endParaRPr lang="pl-PL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476" y="1970688"/>
            <a:ext cx="771783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39</a:t>
            </a:fld>
            <a:endParaRPr lang="pl-PL"/>
          </a:p>
        </p:txBody>
      </p:sp>
      <p:sp>
        <p:nvSpPr>
          <p:cNvPr id="4" name="TextBox 3"/>
          <p:cNvSpPr txBox="1"/>
          <p:nvPr/>
        </p:nvSpPr>
        <p:spPr>
          <a:xfrm>
            <a:off x="637476" y="6075144"/>
            <a:ext cx="827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Przypadek, gdy usługi z repozytorium nie zostały załadowane (błąd połączenia </a:t>
            </a:r>
          </a:p>
          <a:p>
            <a:r>
              <a:rPr lang="pl-PL" dirty="0" smtClean="0"/>
              <a:t>z repozytorium np. zablokowne porty)</a:t>
            </a:r>
            <a:endParaRPr lang="pl-PL" dirty="0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Założenia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Budowa modułowa</a:t>
            </a:r>
          </a:p>
          <a:p>
            <a:r>
              <a:rPr lang="pl-PL" dirty="0" smtClean="0"/>
              <a:t>Wykorzystanie PHP do komunikacji z systemem</a:t>
            </a:r>
          </a:p>
          <a:p>
            <a:r>
              <a:rPr lang="pl-PL" dirty="0" smtClean="0"/>
              <a:t>Czytelność i łatwość obsługi</a:t>
            </a:r>
          </a:p>
          <a:p>
            <a:r>
              <a:rPr lang="pl-PL" dirty="0" smtClean="0"/>
              <a:t>Dostarczenie formularzy</a:t>
            </a:r>
          </a:p>
          <a:p>
            <a:r>
              <a:rPr lang="pl-PL" dirty="0" smtClean="0"/>
              <a:t>Dostarczenie wizualizacji dla środowiska do testów</a:t>
            </a:r>
          </a:p>
          <a:p>
            <a:r>
              <a:rPr lang="pl-PL" dirty="0" smtClean="0"/>
              <a:t>Działanie niezależne od przeglądarki internetowej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4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Koniec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pl-PL" dirty="0" smtClean="0"/>
          </a:p>
          <a:p>
            <a:pPr algn="ctr">
              <a:buNone/>
            </a:pPr>
            <a:endParaRPr lang="pl-PL" sz="3600" dirty="0" smtClean="0"/>
          </a:p>
          <a:p>
            <a:pPr algn="ctr">
              <a:buNone/>
            </a:pPr>
            <a:r>
              <a:rPr lang="pl-PL" sz="3600" dirty="0" smtClean="0"/>
              <a:t>Dziękujemy za uwagę </a:t>
            </a:r>
            <a:r>
              <a:rPr lang="pl-PL" sz="3600" dirty="0" smtClean="0">
                <a:sym typeface="Wingdings" pitchFamily="2" charset="2"/>
              </a:rPr>
              <a:t></a:t>
            </a:r>
            <a:endParaRPr lang="pl-P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40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Usługa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Aplikacja udostępniona w sieci poprzez dobrze zdefiniowany interfejs umożliwiający:</a:t>
            </a:r>
          </a:p>
          <a:p>
            <a:pPr lvl="1"/>
            <a:r>
              <a:rPr lang="pl-PL" dirty="0" smtClean="0"/>
              <a:t>Wskazanie metody wywołania</a:t>
            </a:r>
          </a:p>
          <a:p>
            <a:pPr lvl="1"/>
            <a:r>
              <a:rPr lang="pl-PL" dirty="0" smtClean="0"/>
              <a:t>Przekazanie jej parametrów wejściowych</a:t>
            </a:r>
          </a:p>
          <a:p>
            <a:r>
              <a:rPr lang="pl-PL" dirty="0" smtClean="0"/>
              <a:t>Nie powinna wywoływać innych usług webowych, a jedynie zwracać wynik</a:t>
            </a:r>
          </a:p>
          <a:p>
            <a:r>
              <a:rPr lang="pl-PL" dirty="0" smtClean="0"/>
              <a:t>Opisana za pomocą specjalnego języka np. WSDL (Web Service </a:t>
            </a:r>
            <a:r>
              <a:rPr lang="pl-PL" dirty="0" err="1" smtClean="0"/>
              <a:t>Description</a:t>
            </a:r>
            <a:r>
              <a:rPr lang="pl-PL" dirty="0" smtClean="0"/>
              <a:t> </a:t>
            </a:r>
            <a:r>
              <a:rPr lang="pl-PL" dirty="0" err="1" smtClean="0"/>
              <a:t>Language</a:t>
            </a:r>
            <a:r>
              <a:rPr lang="pl-PL" dirty="0" smtClean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5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Usługi złożone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Są to usługi, które zawierają w sobie inne usługi, przepływ danych i bloki warunkowe</a:t>
            </a:r>
          </a:p>
          <a:p>
            <a:endParaRPr lang="pl-PL" dirty="0"/>
          </a:p>
        </p:txBody>
      </p:sp>
      <p:pic>
        <p:nvPicPr>
          <p:cNvPr id="4" name="Symbol zastępczy zawartości 3" descr="Ssdl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188" y="2924944"/>
            <a:ext cx="8424862" cy="381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6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Tryby opisu przepływu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Data Flow – przepływ danych. Obrazuje przekazywanie informacji pomiędzy wierzchołkami w grafie usług</a:t>
            </a:r>
          </a:p>
          <a:p>
            <a:r>
              <a:rPr lang="pl-PL" dirty="0" smtClean="0"/>
              <a:t>Control Flow- przepływ kontroli. Pokazuje w jakiej kolejności  wierzchołki są wykonywane</a:t>
            </a:r>
          </a:p>
          <a:p>
            <a:r>
              <a:rPr lang="pl-PL" dirty="0" smtClean="0"/>
              <a:t>Aby usługa działała poprawnie konieczne jest zdefiniowanie powiązań między wierzchołkami w obu przepływach.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06987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SSDL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Smart Service </a:t>
            </a:r>
            <a:r>
              <a:rPr lang="pl-PL" dirty="0" err="1" smtClean="0"/>
              <a:t>Description</a:t>
            </a:r>
            <a:r>
              <a:rPr lang="pl-PL" dirty="0" smtClean="0"/>
              <a:t> </a:t>
            </a:r>
            <a:r>
              <a:rPr lang="pl-PL" dirty="0" err="1" smtClean="0"/>
              <a:t>Language</a:t>
            </a:r>
            <a:endParaRPr lang="pl-PL" dirty="0" smtClean="0"/>
          </a:p>
          <a:p>
            <a:r>
              <a:rPr lang="pl-PL" dirty="0" smtClean="0"/>
              <a:t>Język powstały na Politechnice Wrocławskiej podczas projektu „Nowe technologie informacyjne dla elektronicznej gospodarki i społeczeństwa informacyjnego oparte na paradygmacie SOA”</a:t>
            </a:r>
          </a:p>
          <a:p>
            <a:r>
              <a:rPr lang="pl-PL" dirty="0" smtClean="0"/>
              <a:t>Oparcie o architekturę zorientowaną obiektowo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4669" y="630238"/>
            <a:ext cx="1981381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8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SSDL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Służy do opisu grafu usług złożonych</a:t>
            </a:r>
          </a:p>
          <a:p>
            <a:r>
              <a:rPr lang="pl-PL" dirty="0" smtClean="0"/>
              <a:t>Oparty o format XML</a:t>
            </a:r>
          </a:p>
          <a:p>
            <a:r>
              <a:rPr lang="pl-PL" dirty="0" smtClean="0"/>
              <a:t>Pozwala na tworzenie usług złożonych wykorzystując usługi pojedyncze (atomowe)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1F2E89-E655-4CDB-BF6F-79DE98B93DAC}" type="slidenum">
              <a:rPr lang="pl-PL" smtClean="0"/>
              <a:t>9</a:t>
            </a:fld>
            <a:endParaRPr lang="pl-PL"/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ablon1-PL">
  <a:themeElements>
    <a:clrScheme name="1_Projekt domyślny 1">
      <a:dk1>
        <a:srgbClr val="000000"/>
      </a:dk1>
      <a:lt1>
        <a:srgbClr val="FFFFFF"/>
      </a:lt1>
      <a:dk2>
        <a:srgbClr val="FFEBD5"/>
      </a:dk2>
      <a:lt2>
        <a:srgbClr val="78120A"/>
      </a:lt2>
      <a:accent1>
        <a:srgbClr val="E32213"/>
      </a:accent1>
      <a:accent2>
        <a:srgbClr val="FFD3A1"/>
      </a:accent2>
      <a:accent3>
        <a:srgbClr val="FFFFFF"/>
      </a:accent3>
      <a:accent4>
        <a:srgbClr val="000000"/>
      </a:accent4>
      <a:accent5>
        <a:srgbClr val="EFABAA"/>
      </a:accent5>
      <a:accent6>
        <a:srgbClr val="E7BF91"/>
      </a:accent6>
      <a:hlink>
        <a:srgbClr val="FFD9AF"/>
      </a:hlink>
      <a:folHlink>
        <a:srgbClr val="FFB25D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szablon1-PL</Template>
  <TotalTime>2486</TotalTime>
  <Words>731</Words>
  <Application>Microsoft Office PowerPoint</Application>
  <PresentationFormat>On-screen Show (4:3)</PresentationFormat>
  <Paragraphs>214</Paragraphs>
  <Slides>40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Trebuchet MS</vt:lpstr>
      <vt:lpstr>Wingdings</vt:lpstr>
      <vt:lpstr>szablon1-PL</vt:lpstr>
      <vt:lpstr>1_Custom Design</vt:lpstr>
      <vt:lpstr>2_Custom Design</vt:lpstr>
      <vt:lpstr>Custom Design</vt:lpstr>
      <vt:lpstr>Dokument</vt:lpstr>
      <vt:lpstr>Samodzielny interfejs graficzny SSDL Zespołowe przedsięwzięcie inżynierskie</vt:lpstr>
      <vt:lpstr>Plan prezentacji</vt:lpstr>
      <vt:lpstr>Założenia</vt:lpstr>
      <vt:lpstr>Założenia</vt:lpstr>
      <vt:lpstr>Usługa</vt:lpstr>
      <vt:lpstr>Usługi złożone</vt:lpstr>
      <vt:lpstr>Tryby opisu przepływu</vt:lpstr>
      <vt:lpstr>Czym jest SSDL</vt:lpstr>
      <vt:lpstr>Czym jest SSDL</vt:lpstr>
      <vt:lpstr>Architektura</vt:lpstr>
      <vt:lpstr>Budowa aplikacji</vt:lpstr>
      <vt:lpstr>Budowa aplikacji</vt:lpstr>
      <vt:lpstr>Inicjalizacja silnika</vt:lpstr>
      <vt:lpstr>Obsługa zdarzeń</vt:lpstr>
      <vt:lpstr>EventManager</vt:lpstr>
      <vt:lpstr>Zdarzenia</vt:lpstr>
      <vt:lpstr>Opis przykładowego zdarzenia</vt:lpstr>
      <vt:lpstr>Obsługa zdarzeń</vt:lpstr>
      <vt:lpstr>Mapa powiązań między zdarzeniami</vt:lpstr>
      <vt:lpstr>Konfiguracja aplikacji</vt:lpstr>
      <vt:lpstr>Plik konfiguracyjny</vt:lpstr>
      <vt:lpstr>Moduły</vt:lpstr>
      <vt:lpstr>Przykładowy moduł: historia</vt:lpstr>
      <vt:lpstr>Komunikacja z innymi modułami</vt:lpstr>
      <vt:lpstr>Przykładowy moduł: historia</vt:lpstr>
      <vt:lpstr>Przykładowy przypadek użycia</vt:lpstr>
      <vt:lpstr>Dodanie wierzchołków start i end</vt:lpstr>
      <vt:lpstr>Dodanie wyjść do wierzchołka start</vt:lpstr>
      <vt:lpstr>W wierzchołku start pojawiły się 2 wyjścia</vt:lpstr>
      <vt:lpstr>Dodanie usług z repozytorium</vt:lpstr>
      <vt:lpstr>Dodanie funkcjonalności</vt:lpstr>
      <vt:lpstr>Edycja wierzchołków funkcjonalności</vt:lpstr>
      <vt:lpstr>Powiązanie wierzchołków w przepływie danych. Podgląd wyjśćia usługi.</vt:lpstr>
      <vt:lpstr>Powiązanie wierzchołków w przepływie danych</vt:lpstr>
      <vt:lpstr>Edycja przepływu kontroli</vt:lpstr>
      <vt:lpstr>Automatyczne rozmieszczenie grafu</vt:lpstr>
      <vt:lpstr>Eksport grafu do pliku XML</vt:lpstr>
      <vt:lpstr>Wynikowy plik SSDL</vt:lpstr>
      <vt:lpstr>Przepływ alternatywny</vt:lpstr>
      <vt:lpstr>Koniec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ZPI</dc:title>
  <dc:creator>Kamil</dc:creator>
  <cp:lastModifiedBy>Kamil Kopryk</cp:lastModifiedBy>
  <cp:revision>129</cp:revision>
  <dcterms:created xsi:type="dcterms:W3CDTF">2012-10-10T12:51:11Z</dcterms:created>
  <dcterms:modified xsi:type="dcterms:W3CDTF">2012-12-11T11:09:46Z</dcterms:modified>
</cp:coreProperties>
</file>